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710" r:id="rId2"/>
    <p:sldMasterId id="2147483722" r:id="rId3"/>
  </p:sldMasterIdLst>
  <p:notesMasterIdLst>
    <p:notesMasterId r:id="rId15"/>
  </p:notesMasterIdLst>
  <p:sldIdLst>
    <p:sldId id="364" r:id="rId4"/>
    <p:sldId id="372" r:id="rId5"/>
    <p:sldId id="367" r:id="rId6"/>
    <p:sldId id="325" r:id="rId7"/>
    <p:sldId id="309" r:id="rId8"/>
    <p:sldId id="365" r:id="rId9"/>
    <p:sldId id="350" r:id="rId10"/>
    <p:sldId id="371" r:id="rId11"/>
    <p:sldId id="369" r:id="rId12"/>
    <p:sldId id="373" r:id="rId13"/>
    <p:sldId id="2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0E0E0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5BA8F-F67F-4A1E-87DF-FF39642C208A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C08A2-414B-4319-8CEB-4429BA3BC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78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EB2576-BAD7-4DAD-9ECE-9A61B0906482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518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2420-213E-407E-A338-A3257B8C9A84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5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9080-9C09-42A8-AE16-6440F1F76F57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53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990F-E797-44FD-AB19-E79C858F7B1E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576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99" y="274653"/>
            <a:ext cx="10974402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8800" y="1600755"/>
            <a:ext cx="5400865" cy="4524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80556" y="1600755"/>
            <a:ext cx="5402646" cy="2195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80556" y="3929756"/>
            <a:ext cx="5402646" cy="21958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6B4D-4D7C-4C44-BE68-9195EE4E3888}" type="datetime1">
              <a:rPr lang="ru-RU" smtClean="0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520FB-7324-4CE9-9CAB-66083A801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64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73DD7-3E15-42AC-B0CA-B2C40DCBEF44}" type="datetime1">
              <a:rPr lang="ru-RU" altLang="ru-RU" smtClean="0"/>
              <a:pPr>
                <a:defRPr/>
              </a:pPr>
              <a:t>10.08.2020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2D0CE-B0CC-4243-8470-11C64FDC42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760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B8F-F995-4DF2-97A8-7D8D0C8DB7D5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0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F8E1-D0ED-4CCF-B8DA-D53A9EFC2A4A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95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72A492E-CADC-4F12-B073-0606571E5078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3804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0C3A-FEE5-4494-B7AD-42885A6801FD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24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35A15-AC4D-4C00-9D2F-2B33211D695E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666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C702-DE6D-4BCE-8CDD-CBB7D66D93A9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9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8012-82AE-4FE3-B710-2878EDE93523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CD21-26A1-4A9E-B63A-DCA72FED210D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652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C1EA-BEB5-42F4-8D0E-1496D32DAC20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95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9A70-125A-45C4-8A77-1AFC5CBB65A4}" type="datetime1">
              <a:rPr lang="ru-RU" smtClean="0"/>
              <a:pPr/>
              <a:t>10.08.2020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246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EAF33-0DA7-4010-8C71-AB17B6236B71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085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DF20-2E67-43DE-BFD0-AA3CAEEDF941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4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641134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4742" y="158195"/>
            <a:ext cx="8821897" cy="57606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14848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58707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47201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63434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35BB-B927-4E33-BF2F-33C4E0CCAB5E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009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658" y="116633"/>
            <a:ext cx="8946668" cy="606575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88586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400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44192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72774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44629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8832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A3C9-B8E4-4C40-A15D-E762CB1BA1E8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79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2511-DE36-4026-8685-3E4072C01F8D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85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893D-5BF9-4FAE-9B99-7E0E00E9D286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83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61C9-FC49-497B-8A96-7E4E76473BE2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259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0648-D96C-4CC9-811D-6DE3ECCAB707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72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A023-E8E9-4316-819B-05C3E9F7A0D1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73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20F35F-0959-4D48-BF7E-71E6BC2C9A55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9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ADD8ECF-0AE9-45BF-997A-335DCD714C21}" type="datetime1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CC12FE-7BDC-44E1-8337-91203748B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9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E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icture-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96" b="76854"/>
          <a:stretch>
            <a:fillRect/>
          </a:stretch>
        </p:blipFill>
        <p:spPr bwMode="auto">
          <a:xfrm>
            <a:off x="-10584" y="0"/>
            <a:ext cx="12202584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49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4813" y="744513"/>
            <a:ext cx="2955914" cy="1277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948" y="2715104"/>
            <a:ext cx="6848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ambria" panose="02040503050406030204" pitchFamily="18" charset="0"/>
              </a:rPr>
              <a:t>ОБРАЗОВАТЕЛЬНАЯ ПРОГРАММА ПОВЫШЕНИЯ КВАЛИФИКАЦИИ В ОБЛАСТИ ПРОЕКТИРОВАНИЯ И ПРОИЗВОДСТВА ДЕТАЛЕЙ ИЗ ТЕРМОПЛАСТИЧНЫХ КОНСТРУКЦИОННЫХ КОМПОЗИТНЫХ МАТЕРИАЛОВ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C5E0EC-A53D-423F-AA31-7F5D1D1EA4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708" y="416404"/>
            <a:ext cx="5386374" cy="16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4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3611" y="71393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АПРОБАЦИЯ</a:t>
            </a:r>
          </a:p>
        </p:txBody>
      </p:sp>
      <p:pic>
        <p:nvPicPr>
          <p:cNvPr id="7" name="Рисунок 6" descr="Изображение выглядит как внутренний, окно, стол, кух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A8011978-4EFC-4A0B-AD6C-AA72687B40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6" r="4298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83611" y="1313689"/>
            <a:ext cx="3975314" cy="525644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Проведена в группе, состоящей из 35 сотрудников «ТЕХПРОМ – Нефтегазовые Системы . </a:t>
            </a:r>
          </a:p>
          <a:p>
            <a:pPr marL="0" indent="0">
              <a:buNone/>
            </a:pPr>
            <a:r>
              <a:rPr lang="ru-RU" dirty="0"/>
              <a:t>В процессе апробации:</a:t>
            </a:r>
          </a:p>
          <a:p>
            <a:r>
              <a:rPr lang="ru-RU" dirty="0"/>
              <a:t>задействовано оборудование предприятия</a:t>
            </a:r>
          </a:p>
          <a:p>
            <a:r>
              <a:rPr lang="ru-RU" dirty="0"/>
              <a:t>итоговые задания </a:t>
            </a:r>
            <a:r>
              <a:rPr lang="en-US" dirty="0"/>
              <a:t>(</a:t>
            </a:r>
            <a:r>
              <a:rPr lang="ru-RU" dirty="0"/>
              <a:t>выпускные аттестационные работы) являются реальными кейсами предприятия</a:t>
            </a:r>
          </a:p>
          <a:p>
            <a:pPr marL="0" indent="0">
              <a:buNone/>
            </a:pPr>
            <a:r>
              <a:rPr lang="ru-RU" i="1" dirty="0"/>
              <a:t>Результаты апробации:</a:t>
            </a:r>
          </a:p>
          <a:p>
            <a:r>
              <a:rPr lang="ru-RU" dirty="0"/>
              <a:t>выявлены наиболее актуальные разделы для массовой практики и тиражирования</a:t>
            </a:r>
          </a:p>
          <a:p>
            <a:r>
              <a:rPr lang="ru-RU" dirty="0"/>
              <a:t>произведена </a:t>
            </a:r>
            <a:r>
              <a:rPr lang="ru-RU" dirty="0" err="1"/>
              <a:t>технологизация</a:t>
            </a:r>
            <a:r>
              <a:rPr lang="ru-RU" dirty="0"/>
              <a:t> элементов программы</a:t>
            </a:r>
          </a:p>
          <a:p>
            <a:r>
              <a:rPr lang="ru-RU" dirty="0"/>
              <a:t>произведена корректировка учебно-методических материалов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CC12FE-7BDC-44E1-8337-91203748B1D5}" type="slidenum">
              <a:rPr lang="en-US" smtClean="0"/>
              <a:pPr defTabSz="4572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38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2" name="Group 72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943" name="Oval 73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9944" name="Oval 74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9945" name="Rectangle 76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5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361043B-FC37-44DD-A532-08A2735F1422}"/>
              </a:ext>
            </a:extLst>
          </p:cNvPr>
          <p:cNvSpPr txBox="1">
            <a:spLocks/>
          </p:cNvSpPr>
          <p:nvPr/>
        </p:nvSpPr>
        <p:spPr>
          <a:xfrm>
            <a:off x="4900047" y="630937"/>
            <a:ext cx="6730277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dirty="0"/>
              <a:t>КОНТАКТЫ:</a:t>
            </a:r>
          </a:p>
          <a:p>
            <a:pPr>
              <a:spcAft>
                <a:spcPts val="600"/>
              </a:spcAft>
            </a:pPr>
            <a:endParaRPr lang="en-US" sz="4800" dirty="0"/>
          </a:p>
          <a:p>
            <a:pPr>
              <a:spcAft>
                <a:spcPts val="600"/>
              </a:spcAft>
            </a:pP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E024A5-78F8-413B-90EB-4C20830B5519}"/>
              </a:ext>
            </a:extLst>
          </p:cNvPr>
          <p:cNvSpPr txBox="1"/>
          <p:nvPr/>
        </p:nvSpPr>
        <p:spPr>
          <a:xfrm>
            <a:off x="4900047" y="1403603"/>
            <a:ext cx="706092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sz="2600" dirty="0"/>
              <a:t>Виктор Валентинович Гоман, директор центра научных исследований и инноваций, Нижнетагильский технологический институт (филиал) УрФУ, к.т.н., член </a:t>
            </a:r>
            <a:r>
              <a:rPr lang="en-US" sz="2600" dirty="0"/>
              <a:t>IEEE</a:t>
            </a:r>
            <a:endParaRPr lang="ru-RU" sz="26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600" dirty="0"/>
              <a:t>+79126059692, v.v.goman@urfu.ru</a:t>
            </a:r>
          </a:p>
        </p:txBody>
      </p:sp>
      <p:grpSp>
        <p:nvGrpSpPr>
          <p:cNvPr id="39946" name="Group 78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947" name="Oval 79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948" name="Oval 80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94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311128" y="6272784"/>
            <a:ext cx="64008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A6D008F1-5FE4-4A05-A307-B7B9DD5A8F81}" type="slidenum">
              <a:rPr lang="en-US" altLang="ru-RU" smtClean="0"/>
              <a:pPr defTabSz="457200">
                <a:spcAft>
                  <a:spcPts val="600"/>
                </a:spcAft>
              </a:pPr>
              <a:t>11</a:t>
            </a:fld>
            <a:endParaRPr lang="en-US" altLang="ru-RU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xmlns="" id="{097FB6E5-7819-458A-A85C-597C522A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980" y="4617720"/>
            <a:ext cx="53690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Благодарю</a:t>
            </a:r>
            <a:endParaRPr lang="en-US" altLang="ru-RU" sz="3600" b="1" cap="all" dirty="0">
              <a:blipFill>
                <a:blip r:embed="rId7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cap="all" dirty="0"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за внимание!</a:t>
            </a:r>
          </a:p>
        </p:txBody>
      </p:sp>
      <p:pic>
        <p:nvPicPr>
          <p:cNvPr id="14" name="Рисунок 13" descr="1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577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7822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109" y="200311"/>
            <a:ext cx="6981099" cy="1609344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/>
              <a:t>АКТУАЛЬНОСТЬ</a:t>
            </a:r>
            <a:r>
              <a:rPr lang="ru-RU" sz="3200" dirty="0"/>
              <a:t> И ВОСТРЕБОВАННОСТЬ</a:t>
            </a:r>
            <a:r>
              <a:rPr lang="en-US" sz="3200" dirty="0"/>
              <a:t> ПРОГРАММЫ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3543CC-B583-45ED-878E-C0DD6E71A6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09" r="4849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078" y="1823565"/>
            <a:ext cx="6730276" cy="4050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ИСХОДНЫЕ ДАННЫЕ: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предприятие имеет персонал, оборудование и опыт проектирования и обработки изделий из черных и цветных металлов.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ru-RU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ЗАДАЧА ДЛЯ ПРЕДПРИЯТИЯ: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замена ряда металлических изделий, использующихся в продукции предприятия, на изделия, полученные из термопластичных конструкционных материалов.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ru-RU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ВЫВОД: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dirty="0"/>
              <a:t>Ввиду распространенности данного кейса, в связи с появлением новых термопластичных конструкционных материалов, не уступающим по свойствам металлам, необходима разработка образовательной программы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CC12FE-7BDC-44E1-8337-91203748B1D5}" type="slidenum">
              <a:rPr lang="en-US"/>
              <a:pPr defTabSz="457200"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52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93BF9DE-E5DA-4016-A569-6433A47F0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" b="6760"/>
          <a:stretch/>
        </p:blipFill>
        <p:spPr>
          <a:xfrm>
            <a:off x="3344" y="3509433"/>
            <a:ext cx="4475150" cy="33485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81BB01C-2DAE-48BD-8E81-DAE2E1BC4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3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ЦЕЛЬ </a:t>
            </a:r>
            <a:r>
              <a:rPr lang="ru-RU" sz="4100" dirty="0"/>
              <a:t>образовательной  программы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527A7D-203D-467E-B7C5-6D7AAE1271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9123" b="1"/>
          <a:stretch/>
        </p:blipFill>
        <p:spPr>
          <a:xfrm>
            <a:off x="3344" y="10"/>
            <a:ext cx="4475150" cy="3348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0109" y="2121408"/>
            <a:ext cx="673027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ru-RU" sz="2800" dirty="0"/>
              <a:t>Освоение специалистами и руководителями промышленных предприятий совокупности профессиональных компетенций в области проектирования и производства деталей из термопластичных конструкционных композитных материалов.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55FF18-1979-4730-A345-E74E328F0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F8381C4-0751-4A6E-BFF7-48DF67BFA0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F7320C1D-D7A9-4392-B3B6-ACEF193A8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CC12FE-7BDC-44E1-8337-91203748B1D5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50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/>
              <a:t>Целевая аудитория программы</a:t>
            </a:r>
          </a:p>
        </p:txBody>
      </p:sp>
      <p:pic>
        <p:nvPicPr>
          <p:cNvPr id="4" name="Рисунок 3" descr="Изображение выглядит как сидит, маленький, велосипед, бел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96732FF-BF22-426E-A707-30A2659081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5136" r="14284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/>
              <a:t>инженеры-конструкторы изготавливаемых изделий;</a:t>
            </a:r>
          </a:p>
          <a:p>
            <a:r>
              <a:rPr lang="ru-RU" sz="1800" dirty="0"/>
              <a:t>инженеры-конструкторы технологических линий, вспомогательного оборудования, технологической оснастки;</a:t>
            </a:r>
          </a:p>
          <a:p>
            <a:r>
              <a:rPr lang="ru-RU" sz="1800" dirty="0"/>
              <a:t>инженеры-технологи- разработчики процессов изготовления изделий, управляющих программ для станков с ЧПУ;</a:t>
            </a:r>
          </a:p>
          <a:p>
            <a:r>
              <a:rPr lang="ru-RU" sz="1800" dirty="0"/>
              <a:t>руководители структурных подразделений;</a:t>
            </a:r>
          </a:p>
          <a:p>
            <a:r>
              <a:rPr lang="ru-RU" sz="1800" dirty="0"/>
              <a:t>инженеры АСУ ТП;</a:t>
            </a:r>
          </a:p>
          <a:p>
            <a:r>
              <a:rPr lang="ru-RU" sz="1800" dirty="0"/>
              <a:t>инженеры отдела технического контроля.</a:t>
            </a:r>
          </a:p>
          <a:p>
            <a:pPr marL="0">
              <a:spcBef>
                <a:spcPts val="600"/>
              </a:spcBef>
            </a:pPr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CC12FE-7BDC-44E1-8337-91203748B1D5}" type="slidenum">
              <a:rPr lang="en-US" smtClean="0"/>
              <a:pPr defTabSz="4572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ru-RU" sz="3000" dirty="0"/>
              <a:t>Результаты, ФОРМИРУЕМЫЕ В ХОДЕ ОСВОЕНИЯ образовательной программы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3BA8BC-E4E1-424B-BCD4-B9801336F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1405" r="17100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B85A732-0972-447F-9A1B-4CD9A4CEB092}"/>
              </a:ext>
            </a:extLst>
          </p:cNvPr>
          <p:cNvSpPr/>
          <p:nvPr/>
        </p:nvSpPr>
        <p:spPr>
          <a:xfrm>
            <a:off x="4970109" y="2121408"/>
            <a:ext cx="6730276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Конструирует изделия из термопластичных конструкционных материалов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Конструирует пресс-формы для производства изделий из термопластичных конструкционных материалов 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 Разрабатывает операционные карты процесса производства изделий из термопластичных конструкционных материалов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Разрабатывает мероприятия по корректировке процессов организации и планирования производства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Разрабатывает схему автоматизации процесса производства изделий из термопластичных конструкционных материалов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700" dirty="0"/>
              <a:t>Разрабатывает карты технического контроля процесса производства изделий из термопластичных конструкционных материалов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17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3CC12FE-7BDC-44E1-8337-91203748B1D5}" type="slidenum">
              <a:rPr lang="en-US" smtClean="0"/>
              <a:pPr defTabSz="457200"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67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5935"/>
            <a:ext cx="10058400" cy="87033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Структура программы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6715" y="6296178"/>
            <a:ext cx="640080" cy="365125"/>
          </a:xfrm>
        </p:spPr>
        <p:txBody>
          <a:bodyPr/>
          <a:lstStyle/>
          <a:p>
            <a:fld id="{33CC12FE-7BDC-44E1-8337-91203748B1D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71460" y="826803"/>
            <a:ext cx="984907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Общепрофессиональный цикл:</a:t>
            </a:r>
          </a:p>
          <a:p>
            <a:pPr algn="ctr"/>
            <a:r>
              <a:rPr lang="ru-RU" dirty="0"/>
              <a:t>Нанотехнологии в сфере проектирования и производства изделий из термопластичных конструкционных материалов (базовые сведения)</a:t>
            </a:r>
            <a:r>
              <a:rPr lang="en-US" dirty="0"/>
              <a:t>, 23 </a:t>
            </a:r>
            <a:r>
              <a:rPr lang="ru-RU" dirty="0"/>
              <a:t>часа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7459" y="2294239"/>
            <a:ext cx="7804180" cy="3143862"/>
            <a:chOff x="1069848" y="2831335"/>
            <a:chExt cx="7804180" cy="3470180"/>
          </a:xfrm>
        </p:grpSpPr>
        <p:sp>
          <p:nvSpPr>
            <p:cNvPr id="9" name="TextBox 8"/>
            <p:cNvSpPr txBox="1"/>
            <p:nvPr/>
          </p:nvSpPr>
          <p:spPr>
            <a:xfrm>
              <a:off x="1069848" y="2831335"/>
              <a:ext cx="1702318" cy="3465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ПМ1- Конструирование изделий из термопластичных конструкционных материалов, </a:t>
              </a:r>
              <a:r>
                <a:rPr lang="ru-RU" i="1" dirty="0"/>
                <a:t>82 часа</a:t>
              </a:r>
            </a:p>
            <a:p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7496" y="2836347"/>
              <a:ext cx="1961003" cy="34651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ПМ2- Конструирова-ние пресс-форм для производства </a:t>
              </a:r>
              <a:r>
                <a:rPr lang="ru-RU" dirty="0" smtClean="0"/>
                <a:t>изделий</a:t>
              </a:r>
              <a:r>
                <a:rPr lang="en-US" dirty="0" smtClean="0"/>
                <a:t> </a:t>
              </a:r>
              <a:r>
                <a:rPr lang="ru-RU" smtClean="0"/>
                <a:t>из </a:t>
              </a:r>
              <a:r>
                <a:rPr lang="ru-RU" dirty="0"/>
                <a:t>термопластич-ных конструкцион-ных материалов, </a:t>
              </a:r>
              <a:r>
                <a:rPr lang="en-US" i="1" dirty="0"/>
                <a:t>50</a:t>
              </a:r>
              <a:r>
                <a:rPr lang="ru-RU" i="1" dirty="0"/>
                <a:t> часов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22888" y="2836347"/>
              <a:ext cx="1850304" cy="3465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ПМ3 - Разработка технологии производства изделий из термопластич-ных конструкцион-ных материалов, </a:t>
              </a:r>
            </a:p>
            <a:p>
              <a:pPr algn="ctr"/>
              <a:r>
                <a:rPr lang="ru-RU" i="1" dirty="0"/>
                <a:t>56 часов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2342" y="2836346"/>
              <a:ext cx="2001686" cy="34651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ПМ4 - Организация и планирование производства изделий из термопластич-ных конструкцион-ных материалов, </a:t>
              </a:r>
              <a:r>
                <a:rPr lang="en-US" i="1" dirty="0"/>
                <a:t>52</a:t>
              </a:r>
              <a:r>
                <a:rPr lang="ru-RU" i="1" dirty="0"/>
                <a:t> часа</a:t>
              </a:r>
            </a:p>
            <a:p>
              <a:endParaRPr lang="ru-RU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48269" y="1978565"/>
            <a:ext cx="407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Профессиональный цикл: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5952169" y="1834955"/>
            <a:ext cx="287660" cy="2224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91208" y="5472604"/>
            <a:ext cx="307857" cy="1992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682777" y="5478127"/>
            <a:ext cx="286438" cy="1889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699415" y="5475362"/>
            <a:ext cx="297456" cy="1803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710425" y="5478652"/>
            <a:ext cx="293800" cy="1803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664848" y="6291099"/>
            <a:ext cx="77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33944" y="6263516"/>
            <a:ext cx="67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46450" y="6257821"/>
            <a:ext cx="749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52397" y="6246412"/>
            <a:ext cx="6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BDDA4A-D392-4F46-8E6A-AAFE1B16F04D}"/>
              </a:ext>
            </a:extLst>
          </p:cNvPr>
          <p:cNvSpPr txBox="1"/>
          <p:nvPr/>
        </p:nvSpPr>
        <p:spPr>
          <a:xfrm>
            <a:off x="8000789" y="2305189"/>
            <a:ext cx="194808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ПМ5- Автоматизация процесса производства изделий из термопластич-ных конструкцион-ных материалов, </a:t>
            </a:r>
            <a:r>
              <a:rPr lang="ru-RU" i="1" dirty="0"/>
              <a:t>46 часов</a:t>
            </a:r>
          </a:p>
          <a:p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DDE8443-4958-4028-8B7D-03F60BAA064E}"/>
              </a:ext>
            </a:extLst>
          </p:cNvPr>
          <p:cNvSpPr txBox="1"/>
          <p:nvPr/>
        </p:nvSpPr>
        <p:spPr>
          <a:xfrm>
            <a:off x="10053730" y="2305189"/>
            <a:ext cx="1948085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ПМ6 - Контроль качества изделий из термопластич-ных конструкцион-ных материалов, </a:t>
            </a:r>
            <a:r>
              <a:rPr lang="ru-RU" i="1" dirty="0"/>
              <a:t>47 часов</a:t>
            </a:r>
          </a:p>
          <a:p>
            <a:endParaRPr lang="ru-RU" i="1" dirty="0"/>
          </a:p>
          <a:p>
            <a:endParaRPr lang="ru-RU" i="1" dirty="0"/>
          </a:p>
          <a:p>
            <a:endParaRPr lang="ru-RU" dirty="0"/>
          </a:p>
        </p:txBody>
      </p:sp>
      <p:sp>
        <p:nvSpPr>
          <p:cNvPr id="26" name="Стрелка вниз 38">
            <a:extLst>
              <a:ext uri="{FF2B5EF4-FFF2-40B4-BE49-F238E27FC236}">
                <a16:creationId xmlns:a16="http://schemas.microsoft.com/office/drawing/2014/main" xmlns="" id="{2806F719-36C9-4A48-B514-F4C01F5848AF}"/>
              </a:ext>
            </a:extLst>
          </p:cNvPr>
          <p:cNvSpPr/>
          <p:nvPr/>
        </p:nvSpPr>
        <p:spPr>
          <a:xfrm>
            <a:off x="8831390" y="5490041"/>
            <a:ext cx="293800" cy="1803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0849E6-F63C-4BC3-8B9E-5392855411E5}"/>
              </a:ext>
            </a:extLst>
          </p:cNvPr>
          <p:cNvSpPr txBox="1"/>
          <p:nvPr/>
        </p:nvSpPr>
        <p:spPr>
          <a:xfrm>
            <a:off x="8664570" y="6266593"/>
            <a:ext cx="6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ПК5</a:t>
            </a:r>
          </a:p>
        </p:txBody>
      </p:sp>
      <p:sp>
        <p:nvSpPr>
          <p:cNvPr id="28" name="Стрелка вниз 38">
            <a:extLst>
              <a:ext uri="{FF2B5EF4-FFF2-40B4-BE49-F238E27FC236}">
                <a16:creationId xmlns:a16="http://schemas.microsoft.com/office/drawing/2014/main" xmlns="" id="{E4902C13-D9D0-4F6F-A94E-E3F94C0B01C4}"/>
              </a:ext>
            </a:extLst>
          </p:cNvPr>
          <p:cNvSpPr/>
          <p:nvPr/>
        </p:nvSpPr>
        <p:spPr>
          <a:xfrm>
            <a:off x="10869458" y="5486964"/>
            <a:ext cx="293800" cy="18038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B1E414-0DA0-45BA-883B-3A09FA613E4C}"/>
              </a:ext>
            </a:extLst>
          </p:cNvPr>
          <p:cNvSpPr txBox="1"/>
          <p:nvPr/>
        </p:nvSpPr>
        <p:spPr>
          <a:xfrm>
            <a:off x="10693846" y="6263516"/>
            <a:ext cx="6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ПК6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412E756-5058-47E8-8B43-FF080BD5BB33}"/>
              </a:ext>
            </a:extLst>
          </p:cNvPr>
          <p:cNvSpPr txBox="1"/>
          <p:nvPr/>
        </p:nvSpPr>
        <p:spPr>
          <a:xfrm>
            <a:off x="128300" y="5716607"/>
            <a:ext cx="1187351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Итоговая аттестация, </a:t>
            </a:r>
            <a:r>
              <a:rPr lang="ru-RU" i="1" dirty="0"/>
              <a:t>6 часов</a:t>
            </a:r>
            <a:r>
              <a:rPr lang="en-US" i="1" dirty="0"/>
              <a:t> </a:t>
            </a:r>
            <a:r>
              <a:rPr lang="ru-RU" i="1" dirty="0"/>
              <a:t>для одного слушателя</a:t>
            </a:r>
          </a:p>
        </p:txBody>
      </p:sp>
      <p:sp>
        <p:nvSpPr>
          <p:cNvPr id="31" name="Стрелка вниз 35">
            <a:extLst>
              <a:ext uri="{FF2B5EF4-FFF2-40B4-BE49-F238E27FC236}">
                <a16:creationId xmlns:a16="http://schemas.microsoft.com/office/drawing/2014/main" xmlns="" id="{68DBE45D-693A-441F-B7CB-FEBE11B791A1}"/>
              </a:ext>
            </a:extLst>
          </p:cNvPr>
          <p:cNvSpPr/>
          <p:nvPr/>
        </p:nvSpPr>
        <p:spPr>
          <a:xfrm>
            <a:off x="809601" y="6148146"/>
            <a:ext cx="307857" cy="14295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6">
            <a:extLst>
              <a:ext uri="{FF2B5EF4-FFF2-40B4-BE49-F238E27FC236}">
                <a16:creationId xmlns:a16="http://schemas.microsoft.com/office/drawing/2014/main" xmlns="" id="{51A219A9-69B7-4A32-8752-1785D9AAA433}"/>
              </a:ext>
            </a:extLst>
          </p:cNvPr>
          <p:cNvSpPr/>
          <p:nvPr/>
        </p:nvSpPr>
        <p:spPr>
          <a:xfrm>
            <a:off x="2701170" y="6153670"/>
            <a:ext cx="286438" cy="13555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7">
            <a:extLst>
              <a:ext uri="{FF2B5EF4-FFF2-40B4-BE49-F238E27FC236}">
                <a16:creationId xmlns:a16="http://schemas.microsoft.com/office/drawing/2014/main" xmlns="" id="{B57C55D2-1218-4F89-AB86-D60E8A265BEE}"/>
              </a:ext>
            </a:extLst>
          </p:cNvPr>
          <p:cNvSpPr/>
          <p:nvPr/>
        </p:nvSpPr>
        <p:spPr>
          <a:xfrm>
            <a:off x="4717808" y="6150904"/>
            <a:ext cx="297456" cy="1293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38">
            <a:extLst>
              <a:ext uri="{FF2B5EF4-FFF2-40B4-BE49-F238E27FC236}">
                <a16:creationId xmlns:a16="http://schemas.microsoft.com/office/drawing/2014/main" xmlns="" id="{F0513E41-9AE3-48F0-86DC-42AB14EBD782}"/>
              </a:ext>
            </a:extLst>
          </p:cNvPr>
          <p:cNvSpPr/>
          <p:nvPr/>
        </p:nvSpPr>
        <p:spPr>
          <a:xfrm>
            <a:off x="6728818" y="6154194"/>
            <a:ext cx="293800" cy="1293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38">
            <a:extLst>
              <a:ext uri="{FF2B5EF4-FFF2-40B4-BE49-F238E27FC236}">
                <a16:creationId xmlns:a16="http://schemas.microsoft.com/office/drawing/2014/main" xmlns="" id="{8B08240B-B1EF-48C0-A379-D5217854815B}"/>
              </a:ext>
            </a:extLst>
          </p:cNvPr>
          <p:cNvSpPr/>
          <p:nvPr/>
        </p:nvSpPr>
        <p:spPr>
          <a:xfrm>
            <a:off x="8849783" y="6165583"/>
            <a:ext cx="293800" cy="1293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38">
            <a:extLst>
              <a:ext uri="{FF2B5EF4-FFF2-40B4-BE49-F238E27FC236}">
                <a16:creationId xmlns:a16="http://schemas.microsoft.com/office/drawing/2014/main" xmlns="" id="{D0EB1BF1-20F3-44CF-8506-EFEC01C5B449}"/>
              </a:ext>
            </a:extLst>
          </p:cNvPr>
          <p:cNvSpPr/>
          <p:nvPr/>
        </p:nvSpPr>
        <p:spPr>
          <a:xfrm>
            <a:off x="10887851" y="6162506"/>
            <a:ext cx="293800" cy="12939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717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4094" y="3362283"/>
            <a:ext cx="10004612" cy="31194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Практические  занятия в рамках модулей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</a:rPr>
              <a:t>            </a:t>
            </a:r>
            <a:r>
              <a:rPr lang="ru-RU" sz="3600" dirty="0">
                <a:solidFill>
                  <a:schemeClr val="tx1"/>
                </a:solidFill>
              </a:rPr>
              <a:t>97 часов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8912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/>
              <a:t>Структура</a:t>
            </a:r>
            <a:r>
              <a:rPr lang="ru-RU" sz="2800" dirty="0"/>
              <a:t> </a:t>
            </a:r>
            <a:r>
              <a:rPr lang="ru-RU" sz="2800" b="1" dirty="0"/>
              <a:t>образовательной программы </a:t>
            </a:r>
            <a:br>
              <a:rPr lang="ru-RU" sz="2800" b="1" dirty="0"/>
            </a:br>
            <a:r>
              <a:rPr lang="ru-RU" sz="2800" b="1" dirty="0"/>
              <a:t>(</a:t>
            </a:r>
            <a:r>
              <a:rPr lang="ru-RU" sz="2800" dirty="0"/>
              <a:t>всего 392 </a:t>
            </a:r>
            <a:r>
              <a:rPr lang="ru-RU" sz="2800" dirty="0" err="1"/>
              <a:t>часА</a:t>
            </a:r>
            <a:r>
              <a:rPr lang="ru-RU" sz="2800" dirty="0"/>
              <a:t> по всем целевым группам</a:t>
            </a:r>
            <a:r>
              <a:rPr lang="ru-RU" sz="2800" b="1" dirty="0"/>
              <a:t>)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4094" y="2245768"/>
            <a:ext cx="3599843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Лекционные занятия</a:t>
            </a:r>
            <a:r>
              <a:rPr lang="ru-RU" dirty="0">
                <a:solidFill>
                  <a:schemeClr val="tx1"/>
                </a:solidFill>
              </a:rPr>
              <a:t>  </a:t>
            </a:r>
          </a:p>
          <a:p>
            <a:pPr algn="r"/>
            <a:r>
              <a:rPr lang="ru-RU" sz="2800" dirty="0">
                <a:solidFill>
                  <a:schemeClr val="tx1"/>
                </a:solidFill>
              </a:rPr>
              <a:t>78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Лекции в рамках профессиональных модулей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8423" y="2683262"/>
            <a:ext cx="4324950" cy="2667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Самостоятельная работа в рамках модулей, включая междисциплинарный дистанционный курс «Нанотехнологии в сфере проектирования и производства изделий из термопластичных конструкционных композитных материалов (базовые сведения)»</a:t>
            </a:r>
          </a:p>
          <a:p>
            <a:pPr algn="r"/>
            <a:r>
              <a:rPr lang="ru-RU" sz="3200" dirty="0">
                <a:solidFill>
                  <a:schemeClr val="tx1"/>
                </a:solidFill>
              </a:rPr>
              <a:t>69,5 часов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08887" y="3120127"/>
            <a:ext cx="3623990" cy="33616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Производственные практики (стажировки на рабочем месте)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600" dirty="0">
                <a:solidFill>
                  <a:schemeClr val="tx1"/>
                </a:solidFill>
              </a:rPr>
              <a:t>96 часов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81C5564-2AF4-433D-8753-A8024F460DE2}"/>
              </a:ext>
            </a:extLst>
          </p:cNvPr>
          <p:cNvSpPr/>
          <p:nvPr/>
        </p:nvSpPr>
        <p:spPr>
          <a:xfrm>
            <a:off x="4083937" y="2245768"/>
            <a:ext cx="4324950" cy="4374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Консультации</a:t>
            </a:r>
            <a:r>
              <a:rPr lang="ru-RU" dirty="0"/>
              <a:t> </a:t>
            </a:r>
            <a:r>
              <a:rPr lang="ru-RU" sz="3200" dirty="0">
                <a:solidFill>
                  <a:schemeClr val="tx1"/>
                </a:solidFill>
              </a:rPr>
              <a:t>14 часов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80DF07A-4643-4A85-B0C0-DBB8A6F5BC24}"/>
              </a:ext>
            </a:extLst>
          </p:cNvPr>
          <p:cNvSpPr/>
          <p:nvPr/>
        </p:nvSpPr>
        <p:spPr>
          <a:xfrm>
            <a:off x="8408887" y="2241989"/>
            <a:ext cx="3623990" cy="8781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Итоговая аттестация </a:t>
            </a:r>
          </a:p>
          <a:p>
            <a:pPr algn="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37,5</a:t>
            </a:r>
            <a:r>
              <a:rPr lang="ru-RU" sz="3200" dirty="0">
                <a:solidFill>
                  <a:schemeClr val="tx1"/>
                </a:solidFill>
              </a:rPr>
              <a:t> часов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5357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EC78E3E1-BBBA-4058-AAEB-714F04B02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86860FA5-CE2B-4019-8FD1-031D7D84E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392DF474-2C37-4DC7-B889-E88EAADEA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F3AF35CD-DA30-4E34-B0F3-32C27766DA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C4AF562-D259-499D-A797-6350F58AA792}"/>
              </a:ext>
            </a:extLst>
          </p:cNvPr>
          <p:cNvSpPr/>
          <p:nvPr/>
        </p:nvSpPr>
        <p:spPr>
          <a:xfrm>
            <a:off x="8013966" y="160845"/>
            <a:ext cx="3544035" cy="12229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ЭЛЕКТРОННЫЙ УЧЕБНЫЙ КУРС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BCE47E-F1F3-4997-A81A-B3CC38986D5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999" y="1145776"/>
            <a:ext cx="6882269" cy="4576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2115EB-8609-4EB4-BC61-21E46EB81B6A}"/>
              </a:ext>
            </a:extLst>
          </p:cNvPr>
          <p:cNvSpPr txBox="1"/>
          <p:nvPr/>
        </p:nvSpPr>
        <p:spPr>
          <a:xfrm>
            <a:off x="7972746" y="1222933"/>
            <a:ext cx="3756833" cy="5218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1. Общие сведения о нанотехнологии и наноматериалах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2. Физико-химические и механические свойства термопластичных конструкционных материалов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3. Типы дефектов изделий из термопластичных конструкционных материалов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4. Основное технологическое оборудование для производства изделий из термопластичных конструкционных материалов и его возможности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5. Этапы технологического процесса производства изделий из термопластичных конструкционных материалов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ru-RU" sz="1600" dirty="0"/>
              <a:t>Учебный модуль 6. Концепции мехатроники, Индустрии 4.0, кибер-физического производства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BCFC42DC-2C46-47C4-BC61-530557385D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54B91A37-AA1F-4966-8ACF-93023547D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17B17AC5-0931-432F-9A4A-DDCFAA010A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CC12FE-7BDC-44E1-8337-91203748B1D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16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23" y="484632"/>
            <a:ext cx="10786725" cy="650105"/>
          </a:xfrm>
        </p:spPr>
        <p:txBody>
          <a:bodyPr>
            <a:normAutofit/>
          </a:bodyPr>
          <a:lstStyle/>
          <a:p>
            <a:r>
              <a:rPr lang="ru-RU" sz="3600" dirty="0"/>
              <a:t>Структура профессиональных модулей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135" y="1355075"/>
            <a:ext cx="5883007" cy="5282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ПМ1 Конструирование изделий из термопластичных конструкционных материалов</a:t>
            </a:r>
            <a:endParaRPr lang="ru-RU" sz="1600" b="1" dirty="0"/>
          </a:p>
          <a:p>
            <a:r>
              <a:rPr lang="ru-RU" sz="2100" dirty="0"/>
              <a:t>МДК 01 3</a:t>
            </a:r>
            <a:r>
              <a:rPr lang="en-US" sz="2100" dirty="0"/>
              <a:t>D</a:t>
            </a:r>
            <a:r>
              <a:rPr lang="ru-RU" sz="2100" dirty="0"/>
              <a:t>-моделирование в </a:t>
            </a:r>
            <a:r>
              <a:rPr lang="en-US" sz="2100" dirty="0"/>
              <a:t>SolidWorks</a:t>
            </a:r>
            <a:endParaRPr lang="ru-RU" sz="2100" dirty="0"/>
          </a:p>
          <a:p>
            <a:r>
              <a:rPr lang="ru-RU" sz="2100" dirty="0"/>
              <a:t>МДК 02 Конструкторские расчеты изделий из термопластичных конструкционных материалов </a:t>
            </a:r>
          </a:p>
          <a:p>
            <a:pPr marL="0" indent="0">
              <a:buNone/>
            </a:pPr>
            <a:r>
              <a:rPr lang="ru-RU" b="1" dirty="0"/>
              <a:t>ПМ2</a:t>
            </a:r>
            <a:r>
              <a:rPr lang="ru-RU" sz="1600" b="1" dirty="0"/>
              <a:t> </a:t>
            </a:r>
            <a:r>
              <a:rPr lang="ru-RU" b="1" dirty="0"/>
              <a:t>Конструирование пресс-форм для производства изделий из термопластичных конструкционных материалов</a:t>
            </a:r>
            <a:endParaRPr lang="ru-RU" sz="1600" b="1" dirty="0"/>
          </a:p>
          <a:p>
            <a:r>
              <a:rPr lang="ru-RU" sz="2100" dirty="0"/>
              <a:t>МДК 01 Разработка формообразующих поверхностей пресс-форм</a:t>
            </a:r>
          </a:p>
          <a:p>
            <a:r>
              <a:rPr lang="ru-RU" sz="2100" dirty="0"/>
              <a:t>МДК 02 Моделирование и анализ заполнения пресс-форм для производства изделий из термопластичных конструкционных материалов в SolidWorks Plastics</a:t>
            </a:r>
          </a:p>
          <a:p>
            <a:pPr marL="0" indent="0">
              <a:buNone/>
            </a:pPr>
            <a:r>
              <a:rPr lang="ru-RU" b="1" dirty="0"/>
              <a:t>ПМ3 Разработка технологии производства изделий из термопластичных конструкционных материалов</a:t>
            </a:r>
          </a:p>
          <a:p>
            <a:r>
              <a:rPr lang="ru-RU" sz="2100" dirty="0"/>
              <a:t>МДК 01 Технологические процессы изготовления изделий из термопластичных конструкционных материалов</a:t>
            </a:r>
          </a:p>
          <a:p>
            <a:r>
              <a:rPr lang="ru-RU" sz="2100" dirty="0"/>
              <a:t>МДК 02 Элементы технологических операций изготовления изделий из термопластичных конструкционных материалов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90352" y="1135797"/>
            <a:ext cx="6213513" cy="51669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600" b="1" dirty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b="1" dirty="0"/>
              <a:t>ПМ4 Организация и планирование производства изделий из термопластичных конструкционных материалов</a:t>
            </a:r>
          </a:p>
          <a:p>
            <a:r>
              <a:rPr lang="ru-RU" sz="2100" dirty="0"/>
              <a:t>МДК 01 Методы и подходы бережливого производства</a:t>
            </a:r>
          </a:p>
          <a:p>
            <a:r>
              <a:rPr lang="ru-RU" sz="2100" dirty="0"/>
              <a:t>МДК 02 Инструменты бережливого производства для анализа бизнес-процессов</a:t>
            </a:r>
          </a:p>
          <a:p>
            <a:pPr marL="0" indent="0">
              <a:buNone/>
            </a:pPr>
            <a:r>
              <a:rPr lang="ru-RU" sz="2100" b="1" dirty="0"/>
              <a:t>ПМ5 Автоматизация процесса производства изделий из термопластичных конструкционных материалов</a:t>
            </a:r>
          </a:p>
          <a:p>
            <a:r>
              <a:rPr lang="ru-RU" sz="2100" dirty="0"/>
              <a:t>МДК 01 Компоненты систем автоматизации</a:t>
            </a:r>
          </a:p>
          <a:p>
            <a:r>
              <a:rPr lang="ru-RU" sz="2100" dirty="0"/>
              <a:t>МДК 02 Проектирование систем автоматизации</a:t>
            </a:r>
          </a:p>
          <a:p>
            <a:pPr marL="0" indent="0">
              <a:buNone/>
            </a:pPr>
            <a:r>
              <a:rPr lang="ru-RU" sz="2100" b="1" dirty="0"/>
              <a:t>ПМ6 Контроль качества изделий из термопластичных конструкционных материалов</a:t>
            </a:r>
          </a:p>
          <a:p>
            <a:r>
              <a:rPr lang="ru-RU" sz="2100" dirty="0"/>
              <a:t>МДК 01 Показатели качества изделий из термопластичных конструкционных материалов</a:t>
            </a:r>
          </a:p>
          <a:p>
            <a:r>
              <a:rPr lang="ru-RU" sz="2100" dirty="0"/>
              <a:t>МДК 02 Измерительное оборудование и методики определения показателей качества изделий из термопластичных конструкционных материалов</a:t>
            </a:r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12FE-7BDC-44E1-8337-91203748B1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83631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ерево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691</Words>
  <Application>Microsoft Office PowerPoint</Application>
  <PresentationFormat>Произвольный</PresentationFormat>
  <Paragraphs>116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HDOfficeLightV0</vt:lpstr>
      <vt:lpstr>Дерево</vt:lpstr>
      <vt:lpstr>Специальное оформление</vt:lpstr>
      <vt:lpstr>Слайд 1</vt:lpstr>
      <vt:lpstr>АКТУАЛЬНОСТЬ И ВОСТРЕБОВАННОСТЬ ПРОГРАММЫ</vt:lpstr>
      <vt:lpstr>ЦЕЛЬ образовательной  программы</vt:lpstr>
      <vt:lpstr>Целевая аудитория программы</vt:lpstr>
      <vt:lpstr>Результаты, ФОРМИРУЕМЫЕ В ХОДЕ ОСВОЕНИЯ образовательной программы</vt:lpstr>
      <vt:lpstr>Структура программы</vt:lpstr>
      <vt:lpstr>Структура образовательной программы  (всего 392 часА по всем целевым группам)  </vt:lpstr>
      <vt:lpstr>Слайд 8</vt:lpstr>
      <vt:lpstr>Структура профессиональных модулей</vt:lpstr>
      <vt:lpstr>АПРОБАЦИЯ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Гоман</dc:creator>
  <cp:lastModifiedBy>Victor</cp:lastModifiedBy>
  <cp:revision>14</cp:revision>
  <dcterms:created xsi:type="dcterms:W3CDTF">2020-03-02T07:05:03Z</dcterms:created>
  <dcterms:modified xsi:type="dcterms:W3CDTF">2020-08-10T06:29:26Z</dcterms:modified>
</cp:coreProperties>
</file>